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61" r:id="rId2"/>
    <p:sldId id="273" r:id="rId3"/>
    <p:sldId id="265" r:id="rId4"/>
    <p:sldId id="266" r:id="rId5"/>
    <p:sldId id="262" r:id="rId6"/>
    <p:sldId id="275" r:id="rId7"/>
    <p:sldId id="268" r:id="rId8"/>
    <p:sldId id="274" r:id="rId9"/>
    <p:sldId id="267" r:id="rId10"/>
    <p:sldId id="270" r:id="rId11"/>
    <p:sldId id="271" r:id="rId12"/>
    <p:sldId id="272" r:id="rId13"/>
    <p:sldId id="260" r:id="rId14"/>
  </p:sldIdLst>
  <p:sldSz cx="12188825" cy="6858000"/>
  <p:notesSz cx="6797675" cy="9926638"/>
  <p:embeddedFontLst>
    <p:embeddedFont>
      <p:font typeface="AU Passata" panose="020B0503030502030804" pitchFamily="34" charset="77"/>
      <p:regular r:id="rId17"/>
      <p:bold r:id="rId18"/>
    </p:embeddedFont>
    <p:embeddedFont>
      <p:font typeface="AU Passata Light" panose="020B0303030902030804" pitchFamily="34" charset="77"/>
      <p:regular r:id="rId19"/>
      <p:bold r:id="rId20"/>
    </p:embeddedFont>
    <p:embeddedFont>
      <p:font typeface="AU Peto" pitchFamily="82" charset="77"/>
      <p:regular r:id="rId21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Georgia" panose="02040502050405020303" pitchFamily="18" charset="0"/>
      <p:regular r:id="rId27"/>
      <p:bold r:id="rId28"/>
      <p:italic r:id="rId29"/>
      <p:boldItalic r:id="rId30"/>
    </p:embeddedFont>
    <p:embeddedFont>
      <p:font typeface="Wingdings 3" pitchFamily="2" charset="2"/>
      <p:regular r:id="rId31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54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28" autoAdjust="0"/>
    <p:restoredTop sz="93475" autoAdjust="0"/>
  </p:normalViewPr>
  <p:slideViewPr>
    <p:cSldViewPr snapToObjects="1" showGuides="1">
      <p:cViewPr varScale="1">
        <p:scale>
          <a:sx n="120" d="100"/>
          <a:sy n="120" d="100"/>
        </p:scale>
        <p:origin x="216" y="23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- </a:t>
            </a:r>
            <a:r>
              <a:rPr lang="en-GB" dirty="0"/>
              <a:t>H</a:t>
            </a:r>
            <a:r>
              <a:rPr lang="en-DK" dirty="0"/>
              <a:t>vem er jeg ? </a:t>
            </a:r>
            <a:br>
              <a:rPr lang="en-DK" dirty="0"/>
            </a:br>
            <a:r>
              <a:rPr lang="en-DK" dirty="0"/>
              <a:t>- Hvad kan I bruge mig til?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4175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2230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7164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9648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i="1" dirty="0"/>
              <a:t>Projektforløb + Avanceret Videnskabsteori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0071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Nogle skal have lukket hullerne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deres</a:t>
            </a:r>
            <a:r>
              <a:rPr lang="en-GB" dirty="0"/>
              <a:t> </a:t>
            </a:r>
            <a:r>
              <a:rPr lang="en-GB" dirty="0" err="1"/>
              <a:t>eksisterende</a:t>
            </a:r>
            <a:r>
              <a:rPr lang="en-GB" dirty="0"/>
              <a:t> </a:t>
            </a:r>
            <a:r>
              <a:rPr lang="en-GB" dirty="0" err="1"/>
              <a:t>efteruddannelse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andre</a:t>
            </a:r>
            <a:r>
              <a:rPr lang="en-GB" dirty="0"/>
              <a:t> starter </a:t>
            </a:r>
            <a:r>
              <a:rPr lang="en-GB" dirty="0" err="1"/>
              <a:t>helt</a:t>
            </a:r>
            <a:r>
              <a:rPr lang="en-GB" dirty="0"/>
              <a:t> </a:t>
            </a:r>
            <a:r>
              <a:rPr lang="en-GB" dirty="0" err="1"/>
              <a:t>forfra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0251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da-DK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da-DK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Institut for Datalogi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20. januar 2021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Faglig koordinator for Master i Informatikundervisning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da-DK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Ida Christine Andersen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Universitet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660148601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07.05.2021</a:t>
            </a:fld>
            <a:r>
              <a:rPr lang="da-DK" dirty="0"/>
              <a:t>20-01-2021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07.05.2021</a:t>
            </a:fld>
            <a:r>
              <a:rPr lang="da-DK" dirty="0"/>
              <a:t>20-01-2021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07.05.2021</a:t>
            </a:fld>
            <a:r>
              <a:rPr lang="da-DK" dirty="0"/>
              <a:t>20-01-2021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07.05.2021</a:t>
            </a:fld>
            <a:r>
              <a:rPr lang="da-DK" dirty="0"/>
              <a:t>20-01-2021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07.05.2021</a:t>
            </a:fld>
            <a:r>
              <a:rPr lang="da-DK" dirty="0"/>
              <a:t>20-01-2021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da-DK" dirty="0"/>
              <a:t>Click to add Quote text, for next level ENTER and TAB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da-DK" dirty="0"/>
              <a:t>Click to add Quote text, for next level ENTER and TAB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07.05.2021</a:t>
            </a:fld>
            <a:r>
              <a:rPr lang="da-DK" dirty="0"/>
              <a:t>20-01-2021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07.05.2021</a:t>
            </a:fld>
            <a:r>
              <a:rPr lang="da-DK" dirty="0"/>
              <a:t>20-01-2021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da-DK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07.05.2021</a:t>
            </a:fld>
            <a:r>
              <a:rPr lang="da-DK" dirty="0"/>
              <a:t>20-01-2021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07.05.2021</a:t>
            </a:fld>
            <a:r>
              <a:rPr lang="da-DK" dirty="0"/>
              <a:t>20-01-2021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07.05.2021</a:t>
            </a:fld>
            <a:r>
              <a:rPr lang="da-DK" dirty="0"/>
              <a:t>20-01-2021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da-DK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da-DK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da-DK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da-DK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da-DK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da-DK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da-DK" smtClean="0"/>
              <a:pPr/>
              <a:t>07.05.2021</a:t>
            </a:fld>
            <a:r>
              <a:rPr lang="da-DK" dirty="0"/>
              <a:t>20-01-2021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da-DK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a-DK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da-DK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da-DK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Institut for Datalogi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Universitet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20. januar 2021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Faglig koordinator for Master i Informatikundervisning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da-DK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Ida Christine Andersen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435990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07.05.2021</a:t>
            </a:fld>
            <a:r>
              <a:rPr lang="da-DK" dirty="0"/>
              <a:t>20-01-2021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 
Universitet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da-DK" smtClean="0"/>
              <a:pPr/>
              <a:t>07.05.2021</a:t>
            </a:fld>
            <a:r>
              <a:rPr lang="da-DK" dirty="0"/>
              <a:t>20-01-2021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da-DK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da-DK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da-DK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Institut for Datalogi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Universitet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20. januar 2021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Faglig koordinator for Master i Informatikundervisning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da-DK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Ida Christine Andersen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230232057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07.05.2021</a:t>
            </a:fld>
            <a:r>
              <a:rPr lang="da-DK" dirty="0"/>
              <a:t>20-01-2021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da-DK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07.05.2021</a:t>
            </a:fld>
            <a:r>
              <a:rPr lang="da-DK" dirty="0"/>
              <a:t>20-01-2021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da-DK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07.05.2021</a:t>
            </a:fld>
            <a:r>
              <a:rPr lang="da-DK" dirty="0"/>
              <a:t>20-01-2021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da-DK" dirty="0"/>
              <a:t>Insert title</a:t>
            </a:r>
            <a:endParaRPr lang="da-DK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da-DK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07.05.2021</a:t>
            </a:fld>
            <a:r>
              <a:rPr lang="da-DK" dirty="0"/>
              <a:t>20-01-2021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  <a:p>
            <a:pPr lvl="5"/>
            <a:r>
              <a:rPr lang="da-DK" dirty="0"/>
              <a:t>6</a:t>
            </a:r>
            <a:endParaRPr lang="da-DK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07.05.2021</a:t>
            </a:fld>
            <a:r>
              <a:rPr lang="da-DK" dirty="0"/>
              <a:t>20-01-2021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07.05.2021</a:t>
            </a:fld>
            <a:r>
              <a:rPr lang="da-DK" dirty="0"/>
              <a:t>20-01-2021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07.05.2021</a:t>
            </a:fld>
            <a:r>
              <a:rPr lang="da-DK" dirty="0"/>
              <a:t>20-01-2021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a-DK" noProof="0" dirty="0"/>
              <a:t>Click to edit Master title style</a:t>
            </a:r>
            <a:endParaRPr lang="da-DK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noProof="0" dirty="0"/>
              <a:t>Click to edit Master text styles</a:t>
            </a:r>
            <a:endParaRPr lang="da-DK"/>
          </a:p>
          <a:p>
            <a:pPr lvl="1"/>
            <a:r>
              <a:rPr lang="da-DK" noProof="0" dirty="0"/>
              <a:t>Second level</a:t>
            </a:r>
            <a:endParaRPr lang="da-DK"/>
          </a:p>
          <a:p>
            <a:pPr lvl="2"/>
            <a:r>
              <a:rPr lang="da-DK" noProof="0" dirty="0"/>
              <a:t>Third level</a:t>
            </a:r>
            <a:endParaRPr lang="da-DK"/>
          </a:p>
          <a:p>
            <a:pPr lvl="3"/>
            <a:r>
              <a:rPr lang="da-DK" noProof="0" dirty="0"/>
              <a:t>Fourth level</a:t>
            </a:r>
            <a:endParaRPr lang="da-DK"/>
          </a:p>
          <a:p>
            <a:pPr lvl="4"/>
            <a:r>
              <a:rPr lang="da-DK" noProof="0" dirty="0"/>
              <a:t>Fifth level</a:t>
            </a:r>
            <a:endParaRPr lang="da-DK"/>
          </a:p>
          <a:p>
            <a:pPr lvl="5"/>
            <a:r>
              <a:rPr lang="da-DK" noProof="0" dirty="0"/>
              <a:t>6 level</a:t>
            </a:r>
            <a:endParaRPr lang="da-DK"/>
          </a:p>
          <a:p>
            <a:pPr lvl="6"/>
            <a:r>
              <a:rPr lang="da-DK" noProof="0" dirty="0"/>
              <a:t>7 level</a:t>
            </a:r>
            <a:endParaRPr lang="da-DK"/>
          </a:p>
          <a:p>
            <a:pPr lvl="7"/>
            <a:r>
              <a:rPr lang="da-DK" noProof="0" dirty="0"/>
              <a:t>8 level</a:t>
            </a:r>
            <a:endParaRPr lang="da-DK"/>
          </a:p>
          <a:p>
            <a:pPr lvl="8"/>
            <a:r>
              <a:rPr lang="da-DK" noProof="0" dirty="0"/>
              <a:t>9 level</a:t>
            </a:r>
            <a:endParaRPr lang="da-DK"/>
          </a:p>
        </p:txBody>
      </p:sp>
      <p:pic>
        <p:nvPicPr>
          <p:cNvPr id="1210121260" name="SecondaryLogo_sort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da-DK" sz="700" b="0" cap="all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tx1"/>
                </a:solidFill>
                <a:latin typeface="+mn-lt"/>
              </a:rPr>
              <a:t>Ida Christine Andersen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tx1"/>
                </a:solidFill>
                <a:latin typeface="+mn-lt"/>
              </a:rPr>
              <a:t>20. januar 2021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tx1"/>
                </a:solidFill>
                <a:latin typeface="+mn-lt"/>
              </a:rPr>
              <a:t>Faglig koordinator for Master i Informatikundervisning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da-DK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Institut for Datalogi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Universitet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da-DK" smtClean="0"/>
              <a:pPr/>
              <a:t>07.05.2021</a:t>
            </a:fld>
            <a:r>
              <a:rPr lang="da-DK"/>
              <a:t>20-01-2021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da-DK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ica@cs.ud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5" Type="http://schemas.openxmlformats.org/officeDocument/2006/relationships/image" Target="../media/image26.png"/><Relationship Id="rId4" Type="http://schemas.openxmlformats.org/officeDocument/2006/relationships/hyperlink" Target="https://www.au.dk/evu/nat-tech/master/informatikundervisning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4" Type="http://schemas.openxmlformats.org/officeDocument/2006/relationships/image" Target="../media/image1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4" Type="http://schemas.openxmlformats.org/officeDocument/2006/relationships/image" Target="../media/image1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/>
          <a:lstStyle/>
          <a:p>
            <a:r>
              <a:rPr lang="da-DK" dirty="0"/>
              <a:t>Master i informatikundervisning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Arrangementer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Informatikkonference (2022)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err="1"/>
              <a:t>Gå-hjem-møder</a:t>
            </a:r>
            <a:endParaRPr lang="da-DK" dirty="0"/>
          </a:p>
          <a:p>
            <a:pPr>
              <a:buNone/>
            </a:pPr>
            <a:endParaRPr lang="da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C28E3F-2531-C14C-AEB4-B21974A3C8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62" y="2948721"/>
            <a:ext cx="4950285" cy="27845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B57B52-48E7-1E4C-BBE2-22A604A034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852" y="2941472"/>
            <a:ext cx="4950286" cy="278453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41296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Find Inspiration Digitalt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3382CACC-6A32-8D48-B21B-8B4EC59C07C6}"/>
              </a:ext>
            </a:extLst>
          </p:cNvPr>
          <p:cNvSpPr/>
          <p:nvPr/>
        </p:nvSpPr>
        <p:spPr bwMode="auto">
          <a:xfrm>
            <a:off x="7750596" y="2348880"/>
            <a:ext cx="288032" cy="216024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DA0DA9-7D9A-8245-9EC5-0438868021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563" y="1556792"/>
            <a:ext cx="8856385" cy="46179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ED736A-E796-474B-8A78-F27134403B3E}"/>
              </a:ext>
            </a:extLst>
          </p:cNvPr>
          <p:cNvSpPr txBox="1"/>
          <p:nvPr/>
        </p:nvSpPr>
        <p:spPr>
          <a:xfrm>
            <a:off x="2278587" y="5445224"/>
            <a:ext cx="2824299" cy="50744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a-DK" sz="1600" dirty="0"/>
              <a:t> </a:t>
            </a:r>
            <a:r>
              <a:rPr lang="da-DK" sz="1600" dirty="0" err="1"/>
              <a:t>https</a:t>
            </a:r>
            <a:r>
              <a:rPr lang="da-DK" sz="1600" dirty="0"/>
              <a:t>://</a:t>
            </a:r>
            <a:r>
              <a:rPr lang="da-DK" sz="1600" dirty="0" err="1"/>
              <a:t>library.ct-denmark.org</a:t>
            </a:r>
            <a:r>
              <a:rPr lang="da-DK" sz="1600" dirty="0"/>
              <a:t>/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2505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Spørgsmål?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  <a:p>
            <a:endParaRPr lang="da-DK" dirty="0"/>
          </a:p>
          <a:p>
            <a:pPr>
              <a:buNone/>
            </a:pPr>
            <a:endParaRPr lang="da-DK" dirty="0"/>
          </a:p>
          <a:p>
            <a:pPr>
              <a:buNone/>
            </a:pPr>
            <a:endParaRPr lang="da-DK" dirty="0"/>
          </a:p>
          <a:p>
            <a:endParaRPr lang="da-DK" dirty="0"/>
          </a:p>
          <a:p>
            <a:r>
              <a:rPr lang="da-DK" dirty="0"/>
              <a:t>Skriv til mig:  </a:t>
            </a:r>
            <a:r>
              <a:rPr lang="da-DK" dirty="0" err="1">
                <a:hlinkClick r:id="rId3"/>
              </a:rPr>
              <a:t>ica@cs.</a:t>
            </a:r>
            <a:r>
              <a:rPr lang="da-DK" dirty="0" err="1"/>
              <a:t>au.dk</a:t>
            </a:r>
            <a:endParaRPr lang="da-DK" dirty="0"/>
          </a:p>
          <a:p>
            <a:pPr>
              <a:buNone/>
            </a:pPr>
            <a:endParaRPr lang="da-DK" dirty="0"/>
          </a:p>
          <a:p>
            <a:r>
              <a:rPr lang="da-DK" dirty="0"/>
              <a:t>Læs mere:</a:t>
            </a:r>
          </a:p>
          <a:p>
            <a:r>
              <a:rPr lang="da-DK" dirty="0">
                <a:hlinkClick r:id="rId4"/>
              </a:rPr>
              <a:t>https://www.au.dk/evu/nat-tech/master/informatikundervisning/</a:t>
            </a:r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2DF294-DE11-434C-8043-F658BDE57E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56" y="2060848"/>
            <a:ext cx="3384376" cy="33843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95134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22209-DFED-D746-B24A-0262BF5A5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Koordinator og vejleder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71234-9542-BB4B-A0CC-2DFCA2D20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960079"/>
            <a:ext cx="4892549" cy="393748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Faglig koordinator for </a:t>
            </a:r>
            <a:br>
              <a:rPr lang="da-DK" dirty="0"/>
            </a:br>
            <a:r>
              <a:rPr lang="da-DK" dirty="0"/>
              <a:t>Institut for Datalogi, Aarhus Universitet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err="1"/>
              <a:t>Cand.IT</a:t>
            </a:r>
            <a:r>
              <a:rPr lang="da-DK" dirty="0"/>
              <a:t> i Informationsvidenskab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err="1"/>
              <a:t>CoCoders</a:t>
            </a:r>
            <a:r>
              <a:rPr lang="da-DK" dirty="0"/>
              <a:t> – programmering for kvinder, piger og nybegyndere samt </a:t>
            </a:r>
            <a:r>
              <a:rPr lang="da-DK" dirty="0" err="1"/>
              <a:t>tech</a:t>
            </a:r>
            <a:r>
              <a:rPr lang="da-DK" dirty="0"/>
              <a:t> events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Tidligere digital markedsføring, digital projektledelse og </a:t>
            </a:r>
            <a:r>
              <a:rPr lang="da-DK" dirty="0" err="1"/>
              <a:t>iværksætteri</a:t>
            </a:r>
            <a:endParaRPr lang="da-DK" dirty="0"/>
          </a:p>
          <a:p>
            <a:endParaRPr lang="da-DK" dirty="0"/>
          </a:p>
          <a:p>
            <a:pPr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813AB-617D-EC42-A251-891C9924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54F43-C7DD-4842-BBE1-B941253181E2}" type="datetime1">
              <a:rPr lang="da-DK" smtClean="0"/>
              <a:t>07.05.2021</a:t>
            </a:fld>
            <a:r>
              <a:rPr lang="da-DK"/>
              <a:t>20-01-2021</a:t>
            </a:r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411F26-26C4-E041-9CB3-909F2DDBF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08" y="2132856"/>
            <a:ext cx="3096344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300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Informatik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775BAC0-1733-7E4B-9136-671642EDE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076" y="1458443"/>
            <a:ext cx="6275815" cy="4706861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72729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Mangel på Undervisere i Informatik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B3B1AF-34A1-2249-94A2-F120C5449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2" y="2204500"/>
            <a:ext cx="2880320" cy="4373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0D2034-F72D-D449-9920-A83DDD760C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684" y="2053543"/>
            <a:ext cx="3269574" cy="6913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378AA7-2F25-4440-B784-CB13D0D6E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51" y="1844824"/>
            <a:ext cx="2880321" cy="10728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1AB728-6793-9B46-BBDF-86DABF23AD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3211047"/>
            <a:ext cx="2736304" cy="7324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0F2AAD-AD4C-0047-9054-50E40F2B54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505" y="3248459"/>
            <a:ext cx="1750419" cy="7324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05DCFCB-61D3-9344-B85F-6C656ABE0D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391" y="3281257"/>
            <a:ext cx="3154040" cy="788510"/>
          </a:xfrm>
          <a:prstGeom prst="rect">
            <a:avLst/>
          </a:prstGeom>
        </p:spPr>
      </p:pic>
      <p:sp>
        <p:nvSpPr>
          <p:cNvPr id="11" name="Right Brace 10">
            <a:extLst>
              <a:ext uri="{FF2B5EF4-FFF2-40B4-BE49-F238E27FC236}">
                <a16:creationId xmlns:a16="http://schemas.microsoft.com/office/drawing/2014/main" id="{5F34A3A1-FC40-9545-AA33-ABF247BA89C9}"/>
              </a:ext>
            </a:extLst>
          </p:cNvPr>
          <p:cNvSpPr/>
          <p:nvPr/>
        </p:nvSpPr>
        <p:spPr bwMode="auto">
          <a:xfrm rot="5400000">
            <a:off x="5700154" y="807900"/>
            <a:ext cx="788511" cy="8102487"/>
          </a:xfrm>
          <a:prstGeom prst="rightBrace">
            <a:avLst/>
          </a:prstGeom>
          <a:ln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15697673">
                  <a:custGeom>
                    <a:avLst/>
                    <a:gdLst>
                      <a:gd name="connsiteX0" fmla="*/ 0 w 788511"/>
                      <a:gd name="connsiteY0" fmla="*/ 0 h 8102487"/>
                      <a:gd name="connsiteX1" fmla="*/ 394256 w 788511"/>
                      <a:gd name="connsiteY1" fmla="*/ 65707 h 8102487"/>
                      <a:gd name="connsiteX2" fmla="*/ 394256 w 788511"/>
                      <a:gd name="connsiteY2" fmla="*/ 3985537 h 8102487"/>
                      <a:gd name="connsiteX3" fmla="*/ 788512 w 788511"/>
                      <a:gd name="connsiteY3" fmla="*/ 4051244 h 8102487"/>
                      <a:gd name="connsiteX4" fmla="*/ 394256 w 788511"/>
                      <a:gd name="connsiteY4" fmla="*/ 4116951 h 8102487"/>
                      <a:gd name="connsiteX5" fmla="*/ 394256 w 788511"/>
                      <a:gd name="connsiteY5" fmla="*/ 8036780 h 8102487"/>
                      <a:gd name="connsiteX6" fmla="*/ 0 w 788511"/>
                      <a:gd name="connsiteY6" fmla="*/ 8102487 h 8102487"/>
                      <a:gd name="connsiteX7" fmla="*/ 0 w 788511"/>
                      <a:gd name="connsiteY7" fmla="*/ 0 h 8102487"/>
                      <a:gd name="connsiteX0" fmla="*/ 0 w 788511"/>
                      <a:gd name="connsiteY0" fmla="*/ 0 h 8102487"/>
                      <a:gd name="connsiteX1" fmla="*/ 394256 w 788511"/>
                      <a:gd name="connsiteY1" fmla="*/ 65707 h 8102487"/>
                      <a:gd name="connsiteX2" fmla="*/ 394256 w 788511"/>
                      <a:gd name="connsiteY2" fmla="*/ 3985537 h 8102487"/>
                      <a:gd name="connsiteX3" fmla="*/ 788512 w 788511"/>
                      <a:gd name="connsiteY3" fmla="*/ 4051244 h 8102487"/>
                      <a:gd name="connsiteX4" fmla="*/ 394256 w 788511"/>
                      <a:gd name="connsiteY4" fmla="*/ 4116951 h 8102487"/>
                      <a:gd name="connsiteX5" fmla="*/ 394256 w 788511"/>
                      <a:gd name="connsiteY5" fmla="*/ 8036780 h 8102487"/>
                      <a:gd name="connsiteX6" fmla="*/ 0 w 788511"/>
                      <a:gd name="connsiteY6" fmla="*/ 8102487 h 8102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88511" h="8102487" stroke="0" extrusionOk="0">
                        <a:moveTo>
                          <a:pt x="0" y="0"/>
                        </a:moveTo>
                        <a:cubicBezTo>
                          <a:pt x="217274" y="-1847"/>
                          <a:pt x="391900" y="28740"/>
                          <a:pt x="394256" y="65707"/>
                        </a:cubicBezTo>
                        <a:cubicBezTo>
                          <a:pt x="536000" y="953401"/>
                          <a:pt x="426850" y="2931651"/>
                          <a:pt x="394256" y="3985537"/>
                        </a:cubicBezTo>
                        <a:cubicBezTo>
                          <a:pt x="391611" y="4040210"/>
                          <a:pt x="573026" y="4044036"/>
                          <a:pt x="788512" y="4051244"/>
                        </a:cubicBezTo>
                        <a:cubicBezTo>
                          <a:pt x="567187" y="4050824"/>
                          <a:pt x="392893" y="4079344"/>
                          <a:pt x="394256" y="4116951"/>
                        </a:cubicBezTo>
                        <a:cubicBezTo>
                          <a:pt x="551045" y="5251483"/>
                          <a:pt x="267581" y="7530532"/>
                          <a:pt x="394256" y="8036780"/>
                        </a:cubicBezTo>
                        <a:cubicBezTo>
                          <a:pt x="371417" y="8070100"/>
                          <a:pt x="191161" y="8101003"/>
                          <a:pt x="0" y="8102487"/>
                        </a:cubicBezTo>
                        <a:cubicBezTo>
                          <a:pt x="82410" y="4956971"/>
                          <a:pt x="81327" y="1000838"/>
                          <a:pt x="0" y="0"/>
                        </a:cubicBezTo>
                        <a:close/>
                      </a:path>
                      <a:path w="788511" h="8102487" fill="none" extrusionOk="0">
                        <a:moveTo>
                          <a:pt x="0" y="0"/>
                        </a:moveTo>
                        <a:cubicBezTo>
                          <a:pt x="218472" y="-3821"/>
                          <a:pt x="393386" y="29950"/>
                          <a:pt x="394256" y="65707"/>
                        </a:cubicBezTo>
                        <a:cubicBezTo>
                          <a:pt x="458890" y="974498"/>
                          <a:pt x="319524" y="2526723"/>
                          <a:pt x="394256" y="3985537"/>
                        </a:cubicBezTo>
                        <a:cubicBezTo>
                          <a:pt x="392140" y="4033760"/>
                          <a:pt x="568828" y="4021721"/>
                          <a:pt x="788512" y="4051244"/>
                        </a:cubicBezTo>
                        <a:cubicBezTo>
                          <a:pt x="574177" y="4047428"/>
                          <a:pt x="390567" y="4083734"/>
                          <a:pt x="394256" y="4116951"/>
                        </a:cubicBezTo>
                        <a:cubicBezTo>
                          <a:pt x="518000" y="5402132"/>
                          <a:pt x="385867" y="6813361"/>
                          <a:pt x="394256" y="8036780"/>
                        </a:cubicBezTo>
                        <a:cubicBezTo>
                          <a:pt x="386249" y="8061489"/>
                          <a:pt x="243987" y="8092550"/>
                          <a:pt x="0" y="8102487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9616C7-C940-F447-80B5-F73AB8B25A5F}"/>
              </a:ext>
            </a:extLst>
          </p:cNvPr>
          <p:cNvSpPr txBox="1"/>
          <p:nvPr/>
        </p:nvSpPr>
        <p:spPr>
          <a:xfrm>
            <a:off x="4510233" y="5555810"/>
            <a:ext cx="3168352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Master </a:t>
            </a:r>
            <a:r>
              <a:rPr lang="en-GB" sz="1600" dirty="0" err="1">
                <a:latin typeface="+mn-lt"/>
              </a:rPr>
              <a:t>i</a:t>
            </a:r>
            <a:r>
              <a:rPr lang="en-GB" sz="1600" dirty="0">
                <a:latin typeface="+mn-lt"/>
              </a:rPr>
              <a:t> </a:t>
            </a:r>
            <a:r>
              <a:rPr lang="en-GB" sz="1600" dirty="0" err="1">
                <a:latin typeface="+mn-lt"/>
              </a:rPr>
              <a:t>Informatikundervisning</a:t>
            </a:r>
            <a:endParaRPr lang="en-DK" sz="160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6439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Master i informatikundervisning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EA8DC06A-CF0C-2945-9E69-4A9227442341}"/>
              </a:ext>
            </a:extLst>
          </p:cNvPr>
          <p:cNvSpPr txBox="1">
            <a:spLocks/>
          </p:cNvSpPr>
          <p:nvPr/>
        </p:nvSpPr>
        <p:spPr bwMode="auto">
          <a:xfrm>
            <a:off x="985839" y="1960079"/>
            <a:ext cx="7340822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kern="0" dirty="0"/>
              <a:t>De faglige mindstekrav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kern="0" dirty="0"/>
              <a:t>3-6 år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kern="0" dirty="0"/>
              <a:t>I sammenstykker selv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B26D35-8C7B-F345-9AD4-F701B3E81E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21" r="2676" b="24490"/>
          <a:stretch/>
        </p:blipFill>
        <p:spPr>
          <a:xfrm>
            <a:off x="3142084" y="1700807"/>
            <a:ext cx="7340822" cy="393748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FB3EDEA-356B-3D49-91DC-F63A08F9B3F3}"/>
              </a:ext>
            </a:extLst>
          </p:cNvPr>
          <p:cNvSpPr/>
          <p:nvPr/>
        </p:nvSpPr>
        <p:spPr bwMode="auto">
          <a:xfrm>
            <a:off x="4656250" y="1844824"/>
            <a:ext cx="2965989" cy="1258982"/>
          </a:xfrm>
          <a:prstGeom prst="ellipse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3365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Master i informatikundervisning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EA8DC06A-CF0C-2945-9E69-4A9227442341}"/>
              </a:ext>
            </a:extLst>
          </p:cNvPr>
          <p:cNvSpPr txBox="1">
            <a:spLocks/>
          </p:cNvSpPr>
          <p:nvPr/>
        </p:nvSpPr>
        <p:spPr bwMode="auto">
          <a:xfrm>
            <a:off x="985839" y="1960079"/>
            <a:ext cx="7340822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2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None/>
            </a:pPr>
            <a:endParaRPr lang="da-DK" sz="1600" kern="0" dirty="0"/>
          </a:p>
          <a:p>
            <a:pPr>
              <a:buNone/>
            </a:pPr>
            <a:endParaRPr lang="da-DK" sz="1600" kern="0" dirty="0"/>
          </a:p>
          <a:p>
            <a:pPr>
              <a:buNone/>
            </a:pPr>
            <a:endParaRPr lang="da-DK" sz="1600" kern="0" dirty="0"/>
          </a:p>
          <a:p>
            <a:pPr>
              <a:buNone/>
            </a:pPr>
            <a:endParaRPr lang="da-DK" sz="1600" kern="0" dirty="0"/>
          </a:p>
          <a:p>
            <a:pPr>
              <a:buNone/>
            </a:pPr>
            <a:endParaRPr lang="da-DK" sz="1600" kern="0" dirty="0"/>
          </a:p>
          <a:p>
            <a:pPr>
              <a:buNone/>
            </a:pPr>
            <a:endParaRPr lang="da-DK" sz="1600" kern="0" dirty="0"/>
          </a:p>
          <a:p>
            <a:pPr>
              <a:buNone/>
            </a:pPr>
            <a:endParaRPr lang="da-DK" sz="1600" kern="0" dirty="0"/>
          </a:p>
          <a:p>
            <a:pPr>
              <a:buNone/>
            </a:pPr>
            <a:endParaRPr lang="da-DK" sz="1600" kern="0" dirty="0"/>
          </a:p>
          <a:p>
            <a:pPr>
              <a:buNone/>
            </a:pPr>
            <a:endParaRPr lang="da-DK" sz="1600" kern="0" dirty="0"/>
          </a:p>
          <a:p>
            <a:pPr>
              <a:buNone/>
            </a:pPr>
            <a:endParaRPr lang="da-DK" sz="1600" kern="0" dirty="0"/>
          </a:p>
          <a:p>
            <a:pPr>
              <a:buNone/>
            </a:pPr>
            <a:endParaRPr lang="da-DK" sz="1600" kern="0" dirty="0"/>
          </a:p>
          <a:p>
            <a:pPr>
              <a:buNone/>
            </a:pPr>
            <a:endParaRPr lang="da-DK" sz="1600" kern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8E22C2-AFAE-0545-9A51-71DA4B4C50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26" r="14121" b="61025"/>
          <a:stretch/>
        </p:blipFill>
        <p:spPr>
          <a:xfrm>
            <a:off x="-170284" y="1960079"/>
            <a:ext cx="6292666" cy="22863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574158-BBB1-1A4A-910A-1D224C53C5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64" r="3939" b="8001"/>
          <a:stretch/>
        </p:blipFill>
        <p:spPr>
          <a:xfrm>
            <a:off x="4986005" y="4346324"/>
            <a:ext cx="7591257" cy="15361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2646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Næste kurser e21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Algoritmer og datastrukturer (AU)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Databaser og begrebsmodellering (AAU)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Valgfag: </a:t>
            </a:r>
          </a:p>
          <a:p>
            <a:pPr marL="774900" lvl="1" indent="-342900"/>
            <a:r>
              <a:rPr lang="da-DK" dirty="0"/>
              <a:t>Advanced User </a:t>
            </a:r>
            <a:r>
              <a:rPr lang="da-DK" dirty="0" err="1"/>
              <a:t>Experience</a:t>
            </a:r>
            <a:r>
              <a:rPr lang="da-DK" dirty="0"/>
              <a:t> (RUC)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B5E2E4-C0B0-3149-A6BF-F6FC9CA340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8" t="13512" r="15120" b="15127"/>
          <a:stretch/>
        </p:blipFill>
        <p:spPr>
          <a:xfrm>
            <a:off x="7174532" y="1700808"/>
            <a:ext cx="4244479" cy="43794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40106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Næste kurser F22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Introduktion til Programmering (AU)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Digital Design &amp; Designprocesser (SDU)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Dataanalyse &amp; Machine Learning (KU)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Valgfag: </a:t>
            </a:r>
          </a:p>
          <a:p>
            <a:pPr marL="774900" lvl="1" indent="-342900"/>
            <a:r>
              <a:rPr lang="da-DK" dirty="0"/>
              <a:t>Design &amp; Læring med fysisk </a:t>
            </a:r>
            <a:r>
              <a:rPr lang="da-DK" dirty="0" err="1"/>
              <a:t>computing</a:t>
            </a:r>
            <a:r>
              <a:rPr lang="da-DK" dirty="0"/>
              <a:t> (SDU)</a:t>
            </a:r>
          </a:p>
          <a:p>
            <a:pPr marL="774900" lvl="1" indent="-342900"/>
            <a:endParaRPr lang="da-DK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13B0AA-5A69-764A-AE03-4A8E1851DB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0" t="40551" r="3800" b="6689"/>
          <a:stretch/>
        </p:blipFill>
        <p:spPr>
          <a:xfrm>
            <a:off x="7750596" y="1772816"/>
            <a:ext cx="3024336" cy="36182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89537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Andre kurser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Fundamentale Begreber i informatikken (ITU) E21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Fagdidaktik (AU) F22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Videnskabsteori for informatikfaget (KU) S21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/>
          </a:p>
          <a:p>
            <a:pPr>
              <a:buNone/>
            </a:pPr>
            <a:endParaRPr lang="da-DK" dirty="0"/>
          </a:p>
          <a:p>
            <a:pPr>
              <a:buNone/>
            </a:pPr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0782C4-C5D2-C648-A095-E4FF076093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9" t="20291" r="21240" b="18999"/>
          <a:stretch/>
        </p:blipFill>
        <p:spPr>
          <a:xfrm>
            <a:off x="7390556" y="2204864"/>
            <a:ext cx="3384376" cy="33843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20827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90223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90223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56686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90223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90223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90223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90223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90223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90223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90223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902238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234</Words>
  <Application>Microsoft Macintosh PowerPoint</Application>
  <PresentationFormat>Custom</PresentationFormat>
  <Paragraphs>73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Calibri</vt:lpstr>
      <vt:lpstr>AU Passata Light</vt:lpstr>
      <vt:lpstr>Arial</vt:lpstr>
      <vt:lpstr>AU Passata</vt:lpstr>
      <vt:lpstr>Georgia</vt:lpstr>
      <vt:lpstr>AU Peto</vt:lpstr>
      <vt:lpstr>Wingdings 3</vt:lpstr>
      <vt:lpstr>AU 16:9</vt:lpstr>
      <vt:lpstr>Master i informatikundervisning</vt:lpstr>
      <vt:lpstr>Koordinator og vejleder</vt:lpstr>
      <vt:lpstr>Informatik</vt:lpstr>
      <vt:lpstr>Mangel på Undervisere i Informatik</vt:lpstr>
      <vt:lpstr>Master i informatikundervisning</vt:lpstr>
      <vt:lpstr>Master i informatikundervisning</vt:lpstr>
      <vt:lpstr>Næste kurser e21</vt:lpstr>
      <vt:lpstr>Næste kurser F22</vt:lpstr>
      <vt:lpstr>Andre kurser</vt:lpstr>
      <vt:lpstr>Arrangementer</vt:lpstr>
      <vt:lpstr>Find Inspiration Digitalt</vt:lpstr>
      <vt:lpstr>Spørgsmål?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2021-05-07T14:09:53Z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637389449162575371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5150</vt:lpwstr>
  </property>
  <property fmtid="{D5CDD505-2E9C-101B-9397-08002B2CF9AE}" pid="62" name="colorthemechange">
    <vt:lpwstr>True</vt:lpwstr>
  </property>
</Properties>
</file>